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7" r:id="rId5"/>
  </p:sldIdLst>
  <p:sldSz cx="9144000" cy="6858000" type="screen4x3"/>
  <p:notesSz cx="6797675" cy="9928225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73" autoAdjust="0"/>
  </p:normalViewPr>
  <p:slideViewPr>
    <p:cSldViewPr showGuides="1">
      <p:cViewPr>
        <p:scale>
          <a:sx n="150" d="100"/>
          <a:sy n="150" d="100"/>
        </p:scale>
        <p:origin x="120" y="-18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VBF Gemüseproduzenten-Vereinigung der Kantone Bern" userId="d562dee7-61f8-4e64-933f-a70d67e2e4ac" providerId="ADAL" clId="{C3D838A4-AE02-4CD3-BE2A-64280A027F73}"/>
    <pc:docChg chg="custSel modSld">
      <pc:chgData name="GVBF Gemüseproduzenten-Vereinigung der Kantone Bern" userId="d562dee7-61f8-4e64-933f-a70d67e2e4ac" providerId="ADAL" clId="{C3D838A4-AE02-4CD3-BE2A-64280A027F73}" dt="2025-12-30T08:52:59.010" v="7" actId="20577"/>
      <pc:docMkLst>
        <pc:docMk/>
      </pc:docMkLst>
      <pc:sldChg chg="modSp mod">
        <pc:chgData name="GVBF Gemüseproduzenten-Vereinigung der Kantone Bern" userId="d562dee7-61f8-4e64-933f-a70d67e2e4ac" providerId="ADAL" clId="{C3D838A4-AE02-4CD3-BE2A-64280A027F73}" dt="2025-12-30T08:52:59.010" v="7" actId="20577"/>
        <pc:sldMkLst>
          <pc:docMk/>
          <pc:sldMk cId="977367250" sldId="257"/>
        </pc:sldMkLst>
        <pc:spChg chg="mod">
          <ac:chgData name="GVBF Gemüseproduzenten-Vereinigung der Kantone Bern" userId="d562dee7-61f8-4e64-933f-a70d67e2e4ac" providerId="ADAL" clId="{C3D838A4-AE02-4CD3-BE2A-64280A027F73}" dt="2025-12-30T08:52:59.010" v="7" actId="20577"/>
          <ac:spMkLst>
            <pc:docMk/>
            <pc:sldMk cId="977367250" sldId="257"/>
            <ac:spMk id="5126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F1637-C9AA-43AA-9477-AB476C5E3117}" type="datetimeFigureOut">
              <a:rPr lang="de-CH" smtClean="0"/>
              <a:t>30.12.2025</a:t>
            </a:fld>
            <a:endParaRPr lang="de-CH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4B4B68-9934-46B2-8BDD-8B552511BBA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325854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izenplatzhalt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CH" dirty="0"/>
          </a:p>
        </p:txBody>
      </p:sp>
      <p:sp>
        <p:nvSpPr>
          <p:cNvPr id="38916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1BC0B66-81F0-459F-A28D-3FC9A9230820}" type="slidenum">
              <a:rPr lang="de-CH" smtClean="0"/>
              <a:pPr eaLnBrk="1" hangingPunct="1"/>
              <a:t>1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1261698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04A4-50BD-46B1-811D-A85DB82BA8C0}" type="datetimeFigureOut">
              <a:rPr lang="de-CH" smtClean="0"/>
              <a:t>30.12.2025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DD17-E02A-4673-AFEB-6B235819543D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601075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04A4-50BD-46B1-811D-A85DB82BA8C0}" type="datetimeFigureOut">
              <a:rPr lang="de-CH" smtClean="0"/>
              <a:t>30.12.2025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DD17-E02A-4673-AFEB-6B235819543D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131913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04A4-50BD-46B1-811D-A85DB82BA8C0}" type="datetimeFigureOut">
              <a:rPr lang="de-CH" smtClean="0"/>
              <a:t>30.12.2025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DD17-E02A-4673-AFEB-6B235819543D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164005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04A4-50BD-46B1-811D-A85DB82BA8C0}" type="datetimeFigureOut">
              <a:rPr lang="de-CH" smtClean="0"/>
              <a:t>30.12.2025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DD17-E02A-4673-AFEB-6B235819543D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399942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04A4-50BD-46B1-811D-A85DB82BA8C0}" type="datetimeFigureOut">
              <a:rPr lang="de-CH" smtClean="0"/>
              <a:t>30.12.2025</a:t>
            </a:fld>
            <a:endParaRPr lang="de-CH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DD17-E02A-4673-AFEB-6B235819543D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526279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04A4-50BD-46B1-811D-A85DB82BA8C0}" type="datetimeFigureOut">
              <a:rPr lang="de-CH" smtClean="0"/>
              <a:t>30.12.2025</a:t>
            </a:fld>
            <a:endParaRPr lang="de-CH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DD17-E02A-4673-AFEB-6B235819543D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771365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04A4-50BD-46B1-811D-A85DB82BA8C0}" type="datetimeFigureOut">
              <a:rPr lang="de-CH" smtClean="0"/>
              <a:t>30.12.2025</a:t>
            </a:fld>
            <a:endParaRPr lang="de-CH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DD17-E02A-4673-AFEB-6B235819543D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169260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04A4-50BD-46B1-811D-A85DB82BA8C0}" type="datetimeFigureOut">
              <a:rPr lang="de-CH" smtClean="0"/>
              <a:t>30.12.2025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DD17-E02A-4673-AFEB-6B235819543D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942668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04A4-50BD-46B1-811D-A85DB82BA8C0}" type="datetimeFigureOut">
              <a:rPr lang="de-CH" smtClean="0"/>
              <a:t>30.12.2025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DD17-E02A-4673-AFEB-6B235819543D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731807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04A4-50BD-46B1-811D-A85DB82BA8C0}" type="datetimeFigureOut">
              <a:rPr lang="de-CH" smtClean="0"/>
              <a:t>30.12.2025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DD17-E02A-4673-AFEB-6B235819543D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110048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804A4-50BD-46B1-811D-A85DB82BA8C0}" type="datetimeFigureOut">
              <a:rPr lang="de-CH" smtClean="0"/>
              <a:t>30.12.2025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DD17-E02A-4673-AFEB-6B235819543D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01109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804A4-50BD-46B1-811D-A85DB82BA8C0}" type="datetimeFigureOut">
              <a:rPr lang="de-CH" smtClean="0"/>
              <a:t>30.12.2025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91DD17-E02A-4673-AFEB-6B235819543D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405373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ieren 2"/>
          <p:cNvGrpSpPr/>
          <p:nvPr/>
        </p:nvGrpSpPr>
        <p:grpSpPr>
          <a:xfrm>
            <a:off x="89756" y="419472"/>
            <a:ext cx="8964488" cy="6393904"/>
            <a:chOff x="89756" y="419472"/>
            <a:chExt cx="8964488" cy="6393904"/>
          </a:xfrm>
        </p:grpSpPr>
        <p:sp>
          <p:nvSpPr>
            <p:cNvPr id="5" name="Rechteck 4"/>
            <p:cNvSpPr/>
            <p:nvPr/>
          </p:nvSpPr>
          <p:spPr>
            <a:xfrm>
              <a:off x="89756" y="419472"/>
              <a:ext cx="8964488" cy="6393904"/>
            </a:xfrm>
            <a:prstGeom prst="rect">
              <a:avLst/>
            </a:prstGeom>
            <a:noFill/>
          </p:spPr>
          <p:txBody>
            <a:bodyPr/>
            <a:lstStyle/>
            <a:p>
              <a:endParaRPr lang="de-CH"/>
            </a:p>
          </p:txBody>
        </p:sp>
        <p:sp>
          <p:nvSpPr>
            <p:cNvPr id="6" name="Freihandform 5"/>
            <p:cNvSpPr/>
            <p:nvPr/>
          </p:nvSpPr>
          <p:spPr>
            <a:xfrm>
              <a:off x="4591060" y="1978543"/>
              <a:ext cx="1380171" cy="114911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149116"/>
                  </a:lnTo>
                  <a:lnTo>
                    <a:pt x="1380171" y="114911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de-CH"/>
            </a:p>
          </p:txBody>
        </p:sp>
        <p:sp>
          <p:nvSpPr>
            <p:cNvPr id="7" name="Freihandform 6"/>
            <p:cNvSpPr/>
            <p:nvPr/>
          </p:nvSpPr>
          <p:spPr>
            <a:xfrm>
              <a:off x="3636692" y="1978543"/>
              <a:ext cx="954367" cy="4750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954367" y="0"/>
                  </a:moveTo>
                  <a:lnTo>
                    <a:pt x="954367" y="475037"/>
                  </a:lnTo>
                  <a:lnTo>
                    <a:pt x="0" y="475037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de-CH"/>
            </a:p>
          </p:txBody>
        </p:sp>
        <p:sp>
          <p:nvSpPr>
            <p:cNvPr id="8" name="Freihandform 7"/>
            <p:cNvSpPr/>
            <p:nvPr/>
          </p:nvSpPr>
          <p:spPr>
            <a:xfrm>
              <a:off x="4588524" y="3355776"/>
              <a:ext cx="1392044" cy="49282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490844"/>
                  </a:lnTo>
                  <a:lnTo>
                    <a:pt x="1392043" y="490844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de-CH"/>
            </a:p>
          </p:txBody>
        </p:sp>
        <p:sp>
          <p:nvSpPr>
            <p:cNvPr id="9" name="Freihandform 8"/>
            <p:cNvSpPr/>
            <p:nvPr/>
          </p:nvSpPr>
          <p:spPr>
            <a:xfrm>
              <a:off x="3620193" y="3355777"/>
              <a:ext cx="968331" cy="49282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968331" y="0"/>
                  </a:moveTo>
                  <a:lnTo>
                    <a:pt x="968331" y="492821"/>
                  </a:lnTo>
                  <a:lnTo>
                    <a:pt x="0" y="492821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de-CH"/>
            </a:p>
          </p:txBody>
        </p:sp>
        <p:sp>
          <p:nvSpPr>
            <p:cNvPr id="10" name="Freihandform 9"/>
            <p:cNvSpPr/>
            <p:nvPr/>
          </p:nvSpPr>
          <p:spPr>
            <a:xfrm>
              <a:off x="4588524" y="3355777"/>
              <a:ext cx="2649122" cy="107999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001001"/>
                  </a:lnTo>
                  <a:lnTo>
                    <a:pt x="2649122" y="1001001"/>
                  </a:lnTo>
                  <a:lnTo>
                    <a:pt x="2649122" y="1079995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de-CH"/>
            </a:p>
          </p:txBody>
        </p:sp>
        <p:sp>
          <p:nvSpPr>
            <p:cNvPr id="19" name="Freihandform 18"/>
            <p:cNvSpPr/>
            <p:nvPr/>
          </p:nvSpPr>
          <p:spPr>
            <a:xfrm>
              <a:off x="169008" y="5653618"/>
              <a:ext cx="112849" cy="415639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415639"/>
                  </a:lnTo>
                  <a:lnTo>
                    <a:pt x="112849" y="415639"/>
                  </a:lnTo>
                </a:path>
              </a:pathLst>
            </a:custGeom>
            <a:noFill/>
            <a:ln>
              <a:noFill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de-CH"/>
            </a:p>
          </p:txBody>
        </p:sp>
        <p:sp>
          <p:nvSpPr>
            <p:cNvPr id="21" name="Freihandform 20"/>
            <p:cNvSpPr/>
            <p:nvPr/>
          </p:nvSpPr>
          <p:spPr>
            <a:xfrm>
              <a:off x="2134940" y="3355777"/>
              <a:ext cx="2453584" cy="108121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453584" y="0"/>
                  </a:moveTo>
                  <a:lnTo>
                    <a:pt x="2453584" y="1002216"/>
                  </a:lnTo>
                  <a:lnTo>
                    <a:pt x="0" y="1002216"/>
                  </a:lnTo>
                  <a:lnTo>
                    <a:pt x="0" y="1081210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de-CH"/>
            </a:p>
          </p:txBody>
        </p:sp>
        <p:sp>
          <p:nvSpPr>
            <p:cNvPr id="22" name="Freihandform 21"/>
            <p:cNvSpPr/>
            <p:nvPr/>
          </p:nvSpPr>
          <p:spPr>
            <a:xfrm>
              <a:off x="4542804" y="1978543"/>
              <a:ext cx="91440" cy="922679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8255" y="0"/>
                  </a:moveTo>
                  <a:lnTo>
                    <a:pt x="48255" y="843685"/>
                  </a:lnTo>
                  <a:lnTo>
                    <a:pt x="45720" y="843685"/>
                  </a:lnTo>
                  <a:lnTo>
                    <a:pt x="45720" y="922679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de-CH"/>
            </a:p>
          </p:txBody>
        </p:sp>
        <p:sp>
          <p:nvSpPr>
            <p:cNvPr id="23" name="Freihandform 22"/>
            <p:cNvSpPr/>
            <p:nvPr/>
          </p:nvSpPr>
          <p:spPr>
            <a:xfrm>
              <a:off x="3974217" y="1513630"/>
              <a:ext cx="1233685" cy="464913"/>
            </a:xfrm>
            <a:custGeom>
              <a:avLst/>
              <a:gdLst>
                <a:gd name="connsiteX0" fmla="*/ 0 w 1233685"/>
                <a:gd name="connsiteY0" fmla="*/ 0 h 464913"/>
                <a:gd name="connsiteX1" fmla="*/ 1233685 w 1233685"/>
                <a:gd name="connsiteY1" fmla="*/ 0 h 464913"/>
                <a:gd name="connsiteX2" fmla="*/ 1233685 w 1233685"/>
                <a:gd name="connsiteY2" fmla="*/ 464913 h 464913"/>
                <a:gd name="connsiteX3" fmla="*/ 0 w 1233685"/>
                <a:gd name="connsiteY3" fmla="*/ 464913 h 464913"/>
                <a:gd name="connsiteX4" fmla="*/ 0 w 1233685"/>
                <a:gd name="connsiteY4" fmla="*/ 0 h 464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3685" h="464913">
                  <a:moveTo>
                    <a:pt x="0" y="0"/>
                  </a:moveTo>
                  <a:lnTo>
                    <a:pt x="1233685" y="0"/>
                  </a:lnTo>
                  <a:lnTo>
                    <a:pt x="1233685" y="464913"/>
                  </a:lnTo>
                  <a:lnTo>
                    <a:pt x="0" y="4649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35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1000" kern="1200" dirty="0"/>
                <a:t>Generalversammlung</a:t>
              </a:r>
            </a:p>
          </p:txBody>
        </p:sp>
        <p:sp>
          <p:nvSpPr>
            <p:cNvPr id="24" name="Freihandform 23"/>
            <p:cNvSpPr/>
            <p:nvPr/>
          </p:nvSpPr>
          <p:spPr>
            <a:xfrm>
              <a:off x="3980160" y="2901223"/>
              <a:ext cx="1216727" cy="454553"/>
            </a:xfrm>
            <a:custGeom>
              <a:avLst/>
              <a:gdLst>
                <a:gd name="connsiteX0" fmla="*/ 0 w 1216727"/>
                <a:gd name="connsiteY0" fmla="*/ 0 h 454553"/>
                <a:gd name="connsiteX1" fmla="*/ 1216727 w 1216727"/>
                <a:gd name="connsiteY1" fmla="*/ 0 h 454553"/>
                <a:gd name="connsiteX2" fmla="*/ 1216727 w 1216727"/>
                <a:gd name="connsiteY2" fmla="*/ 454553 h 454553"/>
                <a:gd name="connsiteX3" fmla="*/ 0 w 1216727"/>
                <a:gd name="connsiteY3" fmla="*/ 454553 h 454553"/>
                <a:gd name="connsiteX4" fmla="*/ 0 w 1216727"/>
                <a:gd name="connsiteY4" fmla="*/ 0 h 454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6727" h="454553">
                  <a:moveTo>
                    <a:pt x="0" y="0"/>
                  </a:moveTo>
                  <a:lnTo>
                    <a:pt x="1216727" y="0"/>
                  </a:lnTo>
                  <a:lnTo>
                    <a:pt x="1216727" y="454553"/>
                  </a:lnTo>
                  <a:lnTo>
                    <a:pt x="0" y="454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35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1000" kern="1200" dirty="0"/>
                <a:t>Vorstand</a:t>
              </a:r>
            </a:p>
          </p:txBody>
        </p:sp>
        <p:sp>
          <p:nvSpPr>
            <p:cNvPr id="25" name="Freihandform 24"/>
            <p:cNvSpPr/>
            <p:nvPr/>
          </p:nvSpPr>
          <p:spPr>
            <a:xfrm>
              <a:off x="1651527" y="4436988"/>
              <a:ext cx="966826" cy="431784"/>
            </a:xfrm>
            <a:custGeom>
              <a:avLst/>
              <a:gdLst>
                <a:gd name="connsiteX0" fmla="*/ 0 w 966826"/>
                <a:gd name="connsiteY0" fmla="*/ 0 h 431784"/>
                <a:gd name="connsiteX1" fmla="*/ 966826 w 966826"/>
                <a:gd name="connsiteY1" fmla="*/ 0 h 431784"/>
                <a:gd name="connsiteX2" fmla="*/ 966826 w 966826"/>
                <a:gd name="connsiteY2" fmla="*/ 431784 h 431784"/>
                <a:gd name="connsiteX3" fmla="*/ 0 w 966826"/>
                <a:gd name="connsiteY3" fmla="*/ 431784 h 431784"/>
                <a:gd name="connsiteX4" fmla="*/ 0 w 966826"/>
                <a:gd name="connsiteY4" fmla="*/ 0 h 4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66826" h="431784">
                  <a:moveTo>
                    <a:pt x="0" y="0"/>
                  </a:moveTo>
                  <a:lnTo>
                    <a:pt x="966826" y="0"/>
                  </a:lnTo>
                  <a:lnTo>
                    <a:pt x="966826" y="431784"/>
                  </a:lnTo>
                  <a:lnTo>
                    <a:pt x="0" y="4317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35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1000" kern="1200" dirty="0"/>
                <a:t>Kommissionen / Vertreter</a:t>
              </a:r>
            </a:p>
          </p:txBody>
        </p:sp>
        <p:sp>
          <p:nvSpPr>
            <p:cNvPr id="26" name="Freihandform 25"/>
            <p:cNvSpPr/>
            <p:nvPr/>
          </p:nvSpPr>
          <p:spPr>
            <a:xfrm>
              <a:off x="2382049" y="5300387"/>
              <a:ext cx="1018880" cy="376164"/>
            </a:xfrm>
            <a:custGeom>
              <a:avLst/>
              <a:gdLst>
                <a:gd name="connsiteX0" fmla="*/ 0 w 752329"/>
                <a:gd name="connsiteY0" fmla="*/ 0 h 376164"/>
                <a:gd name="connsiteX1" fmla="*/ 752329 w 752329"/>
                <a:gd name="connsiteY1" fmla="*/ 0 h 376164"/>
                <a:gd name="connsiteX2" fmla="*/ 752329 w 752329"/>
                <a:gd name="connsiteY2" fmla="*/ 376164 h 376164"/>
                <a:gd name="connsiteX3" fmla="*/ 0 w 752329"/>
                <a:gd name="connsiteY3" fmla="*/ 376164 h 376164"/>
                <a:gd name="connsiteX4" fmla="*/ 0 w 752329"/>
                <a:gd name="connsiteY4" fmla="*/ 0 h 3761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52329" h="376164">
                  <a:moveTo>
                    <a:pt x="0" y="0"/>
                  </a:moveTo>
                  <a:lnTo>
                    <a:pt x="752329" y="0"/>
                  </a:lnTo>
                  <a:lnTo>
                    <a:pt x="752329" y="376164"/>
                  </a:lnTo>
                  <a:lnTo>
                    <a:pt x="0" y="3761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800" kern="1200" dirty="0"/>
                <a:t>Markt</a:t>
              </a: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600" kern="1200" dirty="0"/>
                <a:t>Martin Herren</a:t>
              </a:r>
            </a:p>
          </p:txBody>
        </p:sp>
        <p:sp>
          <p:nvSpPr>
            <p:cNvPr id="28" name="Freihandform 27"/>
            <p:cNvSpPr/>
            <p:nvPr/>
          </p:nvSpPr>
          <p:spPr>
            <a:xfrm>
              <a:off x="3547679" y="5300387"/>
              <a:ext cx="1022261" cy="376164"/>
            </a:xfrm>
            <a:custGeom>
              <a:avLst/>
              <a:gdLst>
                <a:gd name="connsiteX0" fmla="*/ 0 w 752329"/>
                <a:gd name="connsiteY0" fmla="*/ 0 h 376164"/>
                <a:gd name="connsiteX1" fmla="*/ 752329 w 752329"/>
                <a:gd name="connsiteY1" fmla="*/ 0 h 376164"/>
                <a:gd name="connsiteX2" fmla="*/ 752329 w 752329"/>
                <a:gd name="connsiteY2" fmla="*/ 376164 h 376164"/>
                <a:gd name="connsiteX3" fmla="*/ 0 w 752329"/>
                <a:gd name="connsiteY3" fmla="*/ 376164 h 376164"/>
                <a:gd name="connsiteX4" fmla="*/ 0 w 752329"/>
                <a:gd name="connsiteY4" fmla="*/ 0 h 3761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52329" h="376164">
                  <a:moveTo>
                    <a:pt x="0" y="0"/>
                  </a:moveTo>
                  <a:lnTo>
                    <a:pt x="752329" y="0"/>
                  </a:lnTo>
                  <a:lnTo>
                    <a:pt x="752329" y="376164"/>
                  </a:lnTo>
                  <a:lnTo>
                    <a:pt x="0" y="3761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800" kern="1200" dirty="0"/>
                <a:t>Marketing</a:t>
              </a: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600" kern="1200" dirty="0"/>
                <a:t>Stefan Rothermann</a:t>
              </a:r>
            </a:p>
          </p:txBody>
        </p:sp>
        <p:sp>
          <p:nvSpPr>
            <p:cNvPr id="29" name="Freihandform 28"/>
            <p:cNvSpPr/>
            <p:nvPr/>
          </p:nvSpPr>
          <p:spPr>
            <a:xfrm>
              <a:off x="4716193" y="5300387"/>
              <a:ext cx="1016912" cy="376164"/>
            </a:xfrm>
            <a:custGeom>
              <a:avLst/>
              <a:gdLst>
                <a:gd name="connsiteX0" fmla="*/ 0 w 752329"/>
                <a:gd name="connsiteY0" fmla="*/ 0 h 376164"/>
                <a:gd name="connsiteX1" fmla="*/ 752329 w 752329"/>
                <a:gd name="connsiteY1" fmla="*/ 0 h 376164"/>
                <a:gd name="connsiteX2" fmla="*/ 752329 w 752329"/>
                <a:gd name="connsiteY2" fmla="*/ 376164 h 376164"/>
                <a:gd name="connsiteX3" fmla="*/ 0 w 752329"/>
                <a:gd name="connsiteY3" fmla="*/ 376164 h 376164"/>
                <a:gd name="connsiteX4" fmla="*/ 0 w 752329"/>
                <a:gd name="connsiteY4" fmla="*/ 0 h 3761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52329" h="376164">
                  <a:moveTo>
                    <a:pt x="0" y="0"/>
                  </a:moveTo>
                  <a:lnTo>
                    <a:pt x="752329" y="0"/>
                  </a:lnTo>
                  <a:lnTo>
                    <a:pt x="752329" y="376164"/>
                  </a:lnTo>
                  <a:lnTo>
                    <a:pt x="0" y="3761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800" kern="1200" dirty="0"/>
                <a:t>Medien</a:t>
              </a: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600" kern="1200" dirty="0"/>
                <a:t>Thomas </a:t>
              </a:r>
              <a:r>
                <a:rPr lang="de-CH" sz="600" kern="1200" dirty="0" err="1"/>
                <a:t>Wyssa</a:t>
              </a:r>
              <a:endParaRPr lang="de-CH" sz="600" kern="1200" dirty="0"/>
            </a:p>
          </p:txBody>
        </p:sp>
        <p:sp>
          <p:nvSpPr>
            <p:cNvPr id="30" name="Freihandform 29"/>
            <p:cNvSpPr/>
            <p:nvPr/>
          </p:nvSpPr>
          <p:spPr>
            <a:xfrm>
              <a:off x="5882575" y="5308502"/>
              <a:ext cx="1021904" cy="376164"/>
            </a:xfrm>
            <a:custGeom>
              <a:avLst/>
              <a:gdLst>
                <a:gd name="connsiteX0" fmla="*/ 0 w 752329"/>
                <a:gd name="connsiteY0" fmla="*/ 0 h 376164"/>
                <a:gd name="connsiteX1" fmla="*/ 752329 w 752329"/>
                <a:gd name="connsiteY1" fmla="*/ 0 h 376164"/>
                <a:gd name="connsiteX2" fmla="*/ 752329 w 752329"/>
                <a:gd name="connsiteY2" fmla="*/ 376164 h 376164"/>
                <a:gd name="connsiteX3" fmla="*/ 0 w 752329"/>
                <a:gd name="connsiteY3" fmla="*/ 376164 h 376164"/>
                <a:gd name="connsiteX4" fmla="*/ 0 w 752329"/>
                <a:gd name="connsiteY4" fmla="*/ 0 h 3761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52329" h="376164">
                  <a:moveTo>
                    <a:pt x="0" y="0"/>
                  </a:moveTo>
                  <a:lnTo>
                    <a:pt x="752329" y="0"/>
                  </a:lnTo>
                  <a:lnTo>
                    <a:pt x="752329" y="376164"/>
                  </a:lnTo>
                  <a:lnTo>
                    <a:pt x="0" y="3761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800" kern="1200" dirty="0"/>
                <a:t>Anbau &amp; Label</a:t>
              </a: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600" kern="1200" dirty="0"/>
                <a:t>Lukas Rohrer</a:t>
              </a:r>
            </a:p>
          </p:txBody>
        </p:sp>
        <p:sp>
          <p:nvSpPr>
            <p:cNvPr id="31" name="Freihandform 30"/>
            <p:cNvSpPr/>
            <p:nvPr/>
          </p:nvSpPr>
          <p:spPr>
            <a:xfrm>
              <a:off x="7058637" y="5308502"/>
              <a:ext cx="1024407" cy="376164"/>
            </a:xfrm>
            <a:custGeom>
              <a:avLst/>
              <a:gdLst>
                <a:gd name="connsiteX0" fmla="*/ 0 w 752329"/>
                <a:gd name="connsiteY0" fmla="*/ 0 h 376164"/>
                <a:gd name="connsiteX1" fmla="*/ 752329 w 752329"/>
                <a:gd name="connsiteY1" fmla="*/ 0 h 376164"/>
                <a:gd name="connsiteX2" fmla="*/ 752329 w 752329"/>
                <a:gd name="connsiteY2" fmla="*/ 376164 h 376164"/>
                <a:gd name="connsiteX3" fmla="*/ 0 w 752329"/>
                <a:gd name="connsiteY3" fmla="*/ 376164 h 376164"/>
                <a:gd name="connsiteX4" fmla="*/ 0 w 752329"/>
                <a:gd name="connsiteY4" fmla="*/ 0 h 3761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52329" h="376164">
                  <a:moveTo>
                    <a:pt x="0" y="0"/>
                  </a:moveTo>
                  <a:lnTo>
                    <a:pt x="752329" y="0"/>
                  </a:lnTo>
                  <a:lnTo>
                    <a:pt x="752329" y="376164"/>
                  </a:lnTo>
                  <a:lnTo>
                    <a:pt x="0" y="3761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800" kern="1200" dirty="0"/>
                <a:t>Bio</a:t>
              </a: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600" kern="1200" dirty="0"/>
                <a:t>Bruno Christen</a:t>
              </a:r>
            </a:p>
          </p:txBody>
        </p:sp>
        <p:sp>
          <p:nvSpPr>
            <p:cNvPr id="5120" name="Freihandform 5119"/>
            <p:cNvSpPr/>
            <p:nvPr/>
          </p:nvSpPr>
          <p:spPr>
            <a:xfrm>
              <a:off x="2382049" y="5980723"/>
              <a:ext cx="1018264" cy="376164"/>
            </a:xfrm>
            <a:custGeom>
              <a:avLst/>
              <a:gdLst>
                <a:gd name="connsiteX0" fmla="*/ 0 w 874244"/>
                <a:gd name="connsiteY0" fmla="*/ 0 h 376164"/>
                <a:gd name="connsiteX1" fmla="*/ 874244 w 874244"/>
                <a:gd name="connsiteY1" fmla="*/ 0 h 376164"/>
                <a:gd name="connsiteX2" fmla="*/ 874244 w 874244"/>
                <a:gd name="connsiteY2" fmla="*/ 376164 h 376164"/>
                <a:gd name="connsiteX3" fmla="*/ 0 w 874244"/>
                <a:gd name="connsiteY3" fmla="*/ 376164 h 376164"/>
                <a:gd name="connsiteX4" fmla="*/ 0 w 874244"/>
                <a:gd name="connsiteY4" fmla="*/ 0 h 3761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4244" h="376164">
                  <a:moveTo>
                    <a:pt x="0" y="0"/>
                  </a:moveTo>
                  <a:lnTo>
                    <a:pt x="874244" y="0"/>
                  </a:lnTo>
                  <a:lnTo>
                    <a:pt x="874244" y="376164"/>
                  </a:lnTo>
                  <a:lnTo>
                    <a:pt x="0" y="3761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de-CH" sz="800" kern="1200" dirty="0"/>
                <a:t>Bildung, Soziales und Arbeitsmarkt</a:t>
              </a: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600" kern="1200" dirty="0"/>
                <a:t>Hansueli Brandt</a:t>
              </a:r>
            </a:p>
          </p:txBody>
        </p:sp>
        <p:sp>
          <p:nvSpPr>
            <p:cNvPr id="5121" name="Freihandform 5120"/>
            <p:cNvSpPr/>
            <p:nvPr/>
          </p:nvSpPr>
          <p:spPr>
            <a:xfrm>
              <a:off x="3547679" y="5986201"/>
              <a:ext cx="1018880" cy="365207"/>
            </a:xfrm>
            <a:custGeom>
              <a:avLst/>
              <a:gdLst>
                <a:gd name="connsiteX0" fmla="*/ 0 w 1018880"/>
                <a:gd name="connsiteY0" fmla="*/ 0 h 365207"/>
                <a:gd name="connsiteX1" fmla="*/ 1018880 w 1018880"/>
                <a:gd name="connsiteY1" fmla="*/ 0 h 365207"/>
                <a:gd name="connsiteX2" fmla="*/ 1018880 w 1018880"/>
                <a:gd name="connsiteY2" fmla="*/ 365207 h 365207"/>
                <a:gd name="connsiteX3" fmla="*/ 0 w 1018880"/>
                <a:gd name="connsiteY3" fmla="*/ 365207 h 365207"/>
                <a:gd name="connsiteX4" fmla="*/ 0 w 1018880"/>
                <a:gd name="connsiteY4" fmla="*/ 0 h 365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8880" h="365207">
                  <a:moveTo>
                    <a:pt x="0" y="0"/>
                  </a:moveTo>
                  <a:lnTo>
                    <a:pt x="1018880" y="0"/>
                  </a:lnTo>
                  <a:lnTo>
                    <a:pt x="1018880" y="365207"/>
                  </a:lnTo>
                  <a:lnTo>
                    <a:pt x="0" y="3652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de-CH" sz="700" dirty="0"/>
                <a:t>LA VSGP</a:t>
              </a:r>
              <a:br>
                <a:rPr lang="de-CH" sz="700" dirty="0"/>
              </a:br>
              <a:endParaRPr lang="de-CH" sz="700" kern="1200" dirty="0"/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600" kern="1200" dirty="0"/>
                <a:t>Michael Moser</a:t>
              </a:r>
            </a:p>
          </p:txBody>
        </p:sp>
        <p:sp>
          <p:nvSpPr>
            <p:cNvPr id="5122" name="Freihandform 5121"/>
            <p:cNvSpPr/>
            <p:nvPr/>
          </p:nvSpPr>
          <p:spPr>
            <a:xfrm>
              <a:off x="4715169" y="5981274"/>
              <a:ext cx="1018880" cy="365207"/>
            </a:xfrm>
            <a:custGeom>
              <a:avLst/>
              <a:gdLst>
                <a:gd name="connsiteX0" fmla="*/ 0 w 1018880"/>
                <a:gd name="connsiteY0" fmla="*/ 0 h 365207"/>
                <a:gd name="connsiteX1" fmla="*/ 1018880 w 1018880"/>
                <a:gd name="connsiteY1" fmla="*/ 0 h 365207"/>
                <a:gd name="connsiteX2" fmla="*/ 1018880 w 1018880"/>
                <a:gd name="connsiteY2" fmla="*/ 365207 h 365207"/>
                <a:gd name="connsiteX3" fmla="*/ 0 w 1018880"/>
                <a:gd name="connsiteY3" fmla="*/ 365207 h 365207"/>
                <a:gd name="connsiteX4" fmla="*/ 0 w 1018880"/>
                <a:gd name="connsiteY4" fmla="*/ 0 h 365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8880" h="365207">
                  <a:moveTo>
                    <a:pt x="0" y="0"/>
                  </a:moveTo>
                  <a:lnTo>
                    <a:pt x="1018880" y="0"/>
                  </a:lnTo>
                  <a:lnTo>
                    <a:pt x="1018880" y="365207"/>
                  </a:lnTo>
                  <a:lnTo>
                    <a:pt x="0" y="3652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700" dirty="0"/>
                <a:t>Raumplanung, Energie und Infrastruktur</a:t>
              </a:r>
              <a:endParaRPr lang="de-CH" sz="800" kern="1200" dirty="0"/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600" kern="1200" dirty="0"/>
                <a:t>Beat Bösiger</a:t>
              </a:r>
            </a:p>
          </p:txBody>
        </p:sp>
        <p:sp>
          <p:nvSpPr>
            <p:cNvPr id="5123" name="Freihandform 5122"/>
            <p:cNvSpPr/>
            <p:nvPr/>
          </p:nvSpPr>
          <p:spPr>
            <a:xfrm>
              <a:off x="5885599" y="5981273"/>
              <a:ext cx="1018880" cy="365207"/>
            </a:xfrm>
            <a:custGeom>
              <a:avLst/>
              <a:gdLst>
                <a:gd name="connsiteX0" fmla="*/ 0 w 1018880"/>
                <a:gd name="connsiteY0" fmla="*/ 0 h 365207"/>
                <a:gd name="connsiteX1" fmla="*/ 1018880 w 1018880"/>
                <a:gd name="connsiteY1" fmla="*/ 0 h 365207"/>
                <a:gd name="connsiteX2" fmla="*/ 1018880 w 1018880"/>
                <a:gd name="connsiteY2" fmla="*/ 365207 h 365207"/>
                <a:gd name="connsiteX3" fmla="*/ 0 w 1018880"/>
                <a:gd name="connsiteY3" fmla="*/ 365207 h 365207"/>
                <a:gd name="connsiteX4" fmla="*/ 0 w 1018880"/>
                <a:gd name="connsiteY4" fmla="*/ 0 h 365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8880" h="365207">
                  <a:moveTo>
                    <a:pt x="0" y="0"/>
                  </a:moveTo>
                  <a:lnTo>
                    <a:pt x="1018880" y="0"/>
                  </a:lnTo>
                  <a:lnTo>
                    <a:pt x="1018880" y="365207"/>
                  </a:lnTo>
                  <a:lnTo>
                    <a:pt x="0" y="3652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800" kern="1200" dirty="0"/>
                <a:t>Bio Gemüse Schweiz</a:t>
              </a: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600" kern="1200" dirty="0"/>
                <a:t>Simon Gabathuler</a:t>
              </a:r>
            </a:p>
          </p:txBody>
        </p:sp>
        <p:sp>
          <p:nvSpPr>
            <p:cNvPr id="5125" name="Freihandform 5124"/>
            <p:cNvSpPr/>
            <p:nvPr/>
          </p:nvSpPr>
          <p:spPr>
            <a:xfrm>
              <a:off x="6594356" y="4435773"/>
              <a:ext cx="1286581" cy="426333"/>
            </a:xfrm>
            <a:custGeom>
              <a:avLst/>
              <a:gdLst>
                <a:gd name="connsiteX0" fmla="*/ 0 w 1286581"/>
                <a:gd name="connsiteY0" fmla="*/ 0 h 426333"/>
                <a:gd name="connsiteX1" fmla="*/ 1286581 w 1286581"/>
                <a:gd name="connsiteY1" fmla="*/ 0 h 426333"/>
                <a:gd name="connsiteX2" fmla="*/ 1286581 w 1286581"/>
                <a:gd name="connsiteY2" fmla="*/ 426333 h 426333"/>
                <a:gd name="connsiteX3" fmla="*/ 0 w 1286581"/>
                <a:gd name="connsiteY3" fmla="*/ 426333 h 426333"/>
                <a:gd name="connsiteX4" fmla="*/ 0 w 1286581"/>
                <a:gd name="connsiteY4" fmla="*/ 0 h 426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6581" h="426333">
                  <a:moveTo>
                    <a:pt x="0" y="0"/>
                  </a:moveTo>
                  <a:lnTo>
                    <a:pt x="1286581" y="0"/>
                  </a:lnTo>
                  <a:lnTo>
                    <a:pt x="1286581" y="426333"/>
                  </a:lnTo>
                  <a:lnTo>
                    <a:pt x="0" y="426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35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1000" kern="1200" dirty="0"/>
                <a:t>Geschäftsstelle</a:t>
              </a:r>
            </a:p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de-CH" sz="600" kern="1200" dirty="0"/>
                <a:t>GF: Peter Herren</a:t>
              </a:r>
            </a:p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de-CH" sz="600" kern="1200" dirty="0"/>
                <a:t>Sekretärin: Claudia Herren</a:t>
              </a:r>
            </a:p>
          </p:txBody>
        </p:sp>
        <p:sp>
          <p:nvSpPr>
            <p:cNvPr id="5127" name="Freihandform 5126"/>
            <p:cNvSpPr/>
            <p:nvPr/>
          </p:nvSpPr>
          <p:spPr>
            <a:xfrm>
              <a:off x="2760822" y="3640526"/>
              <a:ext cx="859371" cy="416143"/>
            </a:xfrm>
            <a:custGeom>
              <a:avLst/>
              <a:gdLst>
                <a:gd name="connsiteX0" fmla="*/ 0 w 859371"/>
                <a:gd name="connsiteY0" fmla="*/ 0 h 416143"/>
                <a:gd name="connsiteX1" fmla="*/ 859371 w 859371"/>
                <a:gd name="connsiteY1" fmla="*/ 0 h 416143"/>
                <a:gd name="connsiteX2" fmla="*/ 859371 w 859371"/>
                <a:gd name="connsiteY2" fmla="*/ 416143 h 416143"/>
                <a:gd name="connsiteX3" fmla="*/ 0 w 859371"/>
                <a:gd name="connsiteY3" fmla="*/ 416143 h 416143"/>
                <a:gd name="connsiteX4" fmla="*/ 0 w 859371"/>
                <a:gd name="connsiteY4" fmla="*/ 0 h 416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9371" h="416143">
                  <a:moveTo>
                    <a:pt x="0" y="0"/>
                  </a:moveTo>
                  <a:lnTo>
                    <a:pt x="859371" y="0"/>
                  </a:lnTo>
                  <a:lnTo>
                    <a:pt x="859371" y="416143"/>
                  </a:lnTo>
                  <a:lnTo>
                    <a:pt x="0" y="4161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" tIns="5715" rIns="5715" bIns="5715" numCol="1" spcCol="1270" anchor="ctr" anchorCtr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CH" sz="900" kern="1200" dirty="0"/>
                <a:t>Finanzen</a:t>
              </a:r>
            </a:p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600" kern="1200" dirty="0"/>
                <a:t>AGRO-Treuhand AG</a:t>
              </a:r>
            </a:p>
          </p:txBody>
        </p:sp>
        <p:sp>
          <p:nvSpPr>
            <p:cNvPr id="5128" name="Freihandform 5127"/>
            <p:cNvSpPr/>
            <p:nvPr/>
          </p:nvSpPr>
          <p:spPr>
            <a:xfrm>
              <a:off x="5980568" y="3637619"/>
              <a:ext cx="1236235" cy="418005"/>
            </a:xfrm>
            <a:custGeom>
              <a:avLst/>
              <a:gdLst>
                <a:gd name="connsiteX0" fmla="*/ 0 w 1236235"/>
                <a:gd name="connsiteY0" fmla="*/ 0 h 418005"/>
                <a:gd name="connsiteX1" fmla="*/ 1236235 w 1236235"/>
                <a:gd name="connsiteY1" fmla="*/ 0 h 418005"/>
                <a:gd name="connsiteX2" fmla="*/ 1236235 w 1236235"/>
                <a:gd name="connsiteY2" fmla="*/ 418005 h 418005"/>
                <a:gd name="connsiteX3" fmla="*/ 0 w 1236235"/>
                <a:gd name="connsiteY3" fmla="*/ 418005 h 418005"/>
                <a:gd name="connsiteX4" fmla="*/ 0 w 1236235"/>
                <a:gd name="connsiteY4" fmla="*/ 0 h 41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6235" h="418005">
                  <a:moveTo>
                    <a:pt x="0" y="0"/>
                  </a:moveTo>
                  <a:lnTo>
                    <a:pt x="1236235" y="0"/>
                  </a:lnTo>
                  <a:lnTo>
                    <a:pt x="1236235" y="418005"/>
                  </a:lnTo>
                  <a:lnTo>
                    <a:pt x="0" y="41800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030A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" tIns="5715" rIns="5715" bIns="5715" numCol="1" spcCol="1270" anchor="ctr" anchorCtr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300"/>
                </a:spcAft>
                <a:buClrTx/>
                <a:buSzTx/>
                <a:buFontTx/>
                <a:buNone/>
                <a:tabLst/>
                <a:defRPr/>
              </a:pPr>
              <a:r>
                <a:rPr lang="de-CH" sz="900" kern="1200" dirty="0"/>
                <a:t>Sekretariat </a:t>
              </a:r>
            </a:p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de-CH" sz="600" kern="1200" dirty="0"/>
                <a:t>Fachstelle  für Gemüsebau BE</a:t>
              </a:r>
            </a:p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de-CH" sz="600" kern="1200" dirty="0"/>
                <a:t>(Stefan Wyss / Karin Bula)</a:t>
              </a:r>
            </a:p>
          </p:txBody>
        </p:sp>
        <p:sp>
          <p:nvSpPr>
            <p:cNvPr id="5129" name="Freihandform 5128"/>
            <p:cNvSpPr/>
            <p:nvPr/>
          </p:nvSpPr>
          <p:spPr>
            <a:xfrm>
              <a:off x="2771979" y="2251470"/>
              <a:ext cx="864712" cy="404223"/>
            </a:xfrm>
            <a:custGeom>
              <a:avLst/>
              <a:gdLst>
                <a:gd name="connsiteX0" fmla="*/ 0 w 864712"/>
                <a:gd name="connsiteY0" fmla="*/ 0 h 404223"/>
                <a:gd name="connsiteX1" fmla="*/ 864712 w 864712"/>
                <a:gd name="connsiteY1" fmla="*/ 0 h 404223"/>
                <a:gd name="connsiteX2" fmla="*/ 864712 w 864712"/>
                <a:gd name="connsiteY2" fmla="*/ 404223 h 404223"/>
                <a:gd name="connsiteX3" fmla="*/ 0 w 864712"/>
                <a:gd name="connsiteY3" fmla="*/ 404223 h 404223"/>
                <a:gd name="connsiteX4" fmla="*/ 0 w 864712"/>
                <a:gd name="connsiteY4" fmla="*/ 0 h 404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4712" h="404223">
                  <a:moveTo>
                    <a:pt x="0" y="0"/>
                  </a:moveTo>
                  <a:lnTo>
                    <a:pt x="864712" y="0"/>
                  </a:lnTo>
                  <a:lnTo>
                    <a:pt x="864712" y="404223"/>
                  </a:lnTo>
                  <a:lnTo>
                    <a:pt x="0" y="4042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715" tIns="5715" rIns="5715" bIns="5715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de-CH" sz="900" kern="1200" dirty="0"/>
                <a:t>Revision </a:t>
              </a:r>
            </a:p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600" kern="1200" dirty="0"/>
                <a:t>KMU-Treuhand &amp; Revisionen AG</a:t>
              </a:r>
            </a:p>
          </p:txBody>
        </p:sp>
        <p:sp>
          <p:nvSpPr>
            <p:cNvPr id="5130" name="Freihandform 5129"/>
            <p:cNvSpPr/>
            <p:nvPr/>
          </p:nvSpPr>
          <p:spPr>
            <a:xfrm>
              <a:off x="5971231" y="2907163"/>
              <a:ext cx="1337073" cy="440993"/>
            </a:xfrm>
            <a:custGeom>
              <a:avLst/>
              <a:gdLst>
                <a:gd name="connsiteX0" fmla="*/ 0 w 1239019"/>
                <a:gd name="connsiteY0" fmla="*/ 0 h 440993"/>
                <a:gd name="connsiteX1" fmla="*/ 1239019 w 1239019"/>
                <a:gd name="connsiteY1" fmla="*/ 0 h 440993"/>
                <a:gd name="connsiteX2" fmla="*/ 1239019 w 1239019"/>
                <a:gd name="connsiteY2" fmla="*/ 440993 h 440993"/>
                <a:gd name="connsiteX3" fmla="*/ 0 w 1239019"/>
                <a:gd name="connsiteY3" fmla="*/ 440993 h 440993"/>
                <a:gd name="connsiteX4" fmla="*/ 0 w 1239019"/>
                <a:gd name="connsiteY4" fmla="*/ 0 h 440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9019" h="440993">
                  <a:moveTo>
                    <a:pt x="0" y="0"/>
                  </a:moveTo>
                  <a:lnTo>
                    <a:pt x="1239019" y="0"/>
                  </a:lnTo>
                  <a:lnTo>
                    <a:pt x="1239019" y="440993"/>
                  </a:lnTo>
                  <a:lnTo>
                    <a:pt x="0" y="44099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35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CH" sz="1000" kern="1200" dirty="0"/>
                <a:t>Präsidialausschuss</a:t>
              </a:r>
            </a:p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de-CH" sz="600" kern="1200" dirty="0"/>
                <a:t>Katja Riem (P), </a:t>
              </a:r>
              <a:br>
                <a:rPr lang="de-CH" sz="600" kern="1200" dirty="0"/>
              </a:br>
              <a:r>
                <a:rPr lang="de-CH" sz="600" kern="1200" dirty="0"/>
                <a:t>Michael Moser (V), </a:t>
              </a:r>
              <a:r>
                <a:rPr lang="de-CH" sz="600" kern="1200" dirty="0" err="1"/>
                <a:t>Hansueli</a:t>
              </a:r>
              <a:r>
                <a:rPr lang="de-CH" sz="600" kern="1200" dirty="0"/>
                <a:t> Brandt (V)</a:t>
              </a:r>
            </a:p>
          </p:txBody>
        </p:sp>
      </p:grpSp>
      <p:sp>
        <p:nvSpPr>
          <p:cNvPr id="5124" name="Textfeld 5"/>
          <p:cNvSpPr txBox="1">
            <a:spLocks noChangeArrowheads="1"/>
          </p:cNvSpPr>
          <p:nvPr/>
        </p:nvSpPr>
        <p:spPr bwMode="auto">
          <a:xfrm>
            <a:off x="107504" y="188640"/>
            <a:ext cx="40338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de-CH" sz="2400" dirty="0">
                <a:cs typeface="Arial" charset="0"/>
              </a:rPr>
              <a:t>Organigramm GVBF </a:t>
            </a:r>
          </a:p>
        </p:txBody>
      </p:sp>
      <p:sp>
        <p:nvSpPr>
          <p:cNvPr id="5126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159172" y="6453336"/>
            <a:ext cx="2839351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de-CH" sz="800" i="1" dirty="0"/>
              <a:t>GVBF, Herrenhalde 80, 3232 Ins, 29.12.2025/CH  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436" y="116632"/>
            <a:ext cx="3175087" cy="864096"/>
          </a:xfrm>
          <a:prstGeom prst="rect">
            <a:avLst/>
          </a:prstGeom>
        </p:spPr>
      </p:pic>
      <p:cxnSp>
        <p:nvCxnSpPr>
          <p:cNvPr id="5135" name="Gerader Verbinder 5134"/>
          <p:cNvCxnSpPr/>
          <p:nvPr/>
        </p:nvCxnSpPr>
        <p:spPr>
          <a:xfrm>
            <a:off x="2134940" y="4862106"/>
            <a:ext cx="0" cy="100791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Gerader Verbinder 51"/>
          <p:cNvCxnSpPr/>
          <p:nvPr/>
        </p:nvCxnSpPr>
        <p:spPr>
          <a:xfrm>
            <a:off x="2130624" y="5184750"/>
            <a:ext cx="5465712" cy="152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Gerader Verbinder 55"/>
          <p:cNvCxnSpPr>
            <a:cxnSpLocks/>
          </p:cNvCxnSpPr>
          <p:nvPr/>
        </p:nvCxnSpPr>
        <p:spPr>
          <a:xfrm>
            <a:off x="2130624" y="5856971"/>
            <a:ext cx="4262903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Gerader Verbinder 58"/>
          <p:cNvCxnSpPr/>
          <p:nvPr/>
        </p:nvCxnSpPr>
        <p:spPr>
          <a:xfrm>
            <a:off x="2891181" y="5184750"/>
            <a:ext cx="0" cy="12375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Gerader Verbinder 60"/>
          <p:cNvCxnSpPr/>
          <p:nvPr/>
        </p:nvCxnSpPr>
        <p:spPr>
          <a:xfrm>
            <a:off x="4057119" y="5184750"/>
            <a:ext cx="0" cy="12375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Gerader Verbinder 61"/>
          <p:cNvCxnSpPr/>
          <p:nvPr/>
        </p:nvCxnSpPr>
        <p:spPr>
          <a:xfrm>
            <a:off x="2891181" y="5858497"/>
            <a:ext cx="0" cy="12375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Gerader Verbinder 62"/>
          <p:cNvCxnSpPr/>
          <p:nvPr/>
        </p:nvCxnSpPr>
        <p:spPr>
          <a:xfrm>
            <a:off x="4067944" y="5865786"/>
            <a:ext cx="0" cy="12375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Gerader Verbinder 63"/>
          <p:cNvCxnSpPr/>
          <p:nvPr/>
        </p:nvCxnSpPr>
        <p:spPr>
          <a:xfrm>
            <a:off x="5224609" y="5858497"/>
            <a:ext cx="0" cy="12375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Gerader Verbinder 64"/>
          <p:cNvCxnSpPr/>
          <p:nvPr/>
        </p:nvCxnSpPr>
        <p:spPr>
          <a:xfrm>
            <a:off x="6380827" y="5856971"/>
            <a:ext cx="0" cy="12375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Gerader Verbinder 65"/>
          <p:cNvCxnSpPr/>
          <p:nvPr/>
        </p:nvCxnSpPr>
        <p:spPr>
          <a:xfrm>
            <a:off x="7583636" y="5184750"/>
            <a:ext cx="0" cy="12375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Gerader Verbinder 66"/>
          <p:cNvCxnSpPr/>
          <p:nvPr/>
        </p:nvCxnSpPr>
        <p:spPr>
          <a:xfrm>
            <a:off x="6393527" y="5184750"/>
            <a:ext cx="0" cy="12375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Gerader Verbinder 67"/>
          <p:cNvCxnSpPr/>
          <p:nvPr/>
        </p:nvCxnSpPr>
        <p:spPr>
          <a:xfrm>
            <a:off x="5224609" y="5184750"/>
            <a:ext cx="0" cy="12375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7367250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76131c0-9113-4176-b799-9a73989d8589">
      <Terms xmlns="http://schemas.microsoft.com/office/infopath/2007/PartnerControls"/>
    </lcf76f155ced4ddcb4097134ff3c332f>
    <TaxCatchAll xmlns="a761fe8f-6b68-4ef5-9f5b-8dbc24b0a4e1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FC836565AA55C048982C5A47B3B78F83" ma:contentTypeVersion="16" ma:contentTypeDescription="Ein neues Dokument erstellen." ma:contentTypeScope="" ma:versionID="31484aaa2e25456f55bcc00af0d66bc8">
  <xsd:schema xmlns:xsd="http://www.w3.org/2001/XMLSchema" xmlns:xs="http://www.w3.org/2001/XMLSchema" xmlns:p="http://schemas.microsoft.com/office/2006/metadata/properties" xmlns:ns2="a761fe8f-6b68-4ef5-9f5b-8dbc24b0a4e1" xmlns:ns3="e76131c0-9113-4176-b799-9a73989d8589" targetNamespace="http://schemas.microsoft.com/office/2006/metadata/properties" ma:root="true" ma:fieldsID="92a7f21a0699fa5f42f52149ea6267ee" ns2:_="" ns3:_="">
    <xsd:import namespace="a761fe8f-6b68-4ef5-9f5b-8dbc24b0a4e1"/>
    <xsd:import namespace="e76131c0-9113-4176-b799-9a73989d8589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61fe8f-6b68-4ef5-9f5b-8dbc24b0a4e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4db44e1e-a4b8-4b22-8c5e-60a1c68c9caf}" ma:internalName="TaxCatchAll" ma:showField="CatchAllData" ma:web="a761fe8f-6b68-4ef5-9f5b-8dbc24b0a4e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6131c0-9113-4176-b799-9a73989d85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Bildmarkierungen" ma:readOnly="false" ma:fieldId="{5cf76f15-5ced-4ddc-b409-7134ff3c332f}" ma:taxonomyMulti="true" ma:sspId="9b88dab3-dcd3-455c-9c47-e7d9914210b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A39E144-FA60-4576-8853-2254D6AA82F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DDF4520-0701-4676-803A-F9C8D1960F46}">
  <ds:schemaRefs>
    <ds:schemaRef ds:uri="http://schemas.microsoft.com/office/2006/metadata/properties"/>
    <ds:schemaRef ds:uri="http://schemas.microsoft.com/office/infopath/2007/PartnerControls"/>
    <ds:schemaRef ds:uri="e76131c0-9113-4176-b799-9a73989d8589"/>
    <ds:schemaRef ds:uri="a761fe8f-6b68-4ef5-9f5b-8dbc24b0a4e1"/>
  </ds:schemaRefs>
</ds:datastoreItem>
</file>

<file path=customXml/itemProps3.xml><?xml version="1.0" encoding="utf-8"?>
<ds:datastoreItem xmlns:ds="http://schemas.openxmlformats.org/officeDocument/2006/customXml" ds:itemID="{E45C8EA7-C2E7-4589-AB03-5C07308169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761fe8f-6b68-4ef5-9f5b-8dbc24b0a4e1"/>
    <ds:schemaRef ds:uri="e76131c0-9113-4176-b799-9a73989d85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</Words>
  <Application>Microsoft Office PowerPoint</Application>
  <PresentationFormat>Bildschirmpräsentation (4:3)</PresentationFormat>
  <Paragraphs>36</Paragraphs>
  <Slides>1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4" baseType="lpstr">
      <vt:lpstr>Arial</vt:lpstr>
      <vt:lpstr>Calibri</vt:lpstr>
      <vt:lpstr>Larissa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GVBF</dc:creator>
  <cp:lastModifiedBy>GVBF Gemüseproduzenten-Vereinigung der Kantone Bern</cp:lastModifiedBy>
  <cp:revision>36</cp:revision>
  <cp:lastPrinted>2015-01-28T06:37:44Z</cp:lastPrinted>
  <dcterms:created xsi:type="dcterms:W3CDTF">2013-06-11T09:32:30Z</dcterms:created>
  <dcterms:modified xsi:type="dcterms:W3CDTF">2025-12-30T08:53:04Z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0x010100FC836565AA55C048982C5A47B3B78F83</vt:lpwstr>
  </property>
  <property fmtid="{D5CDD505-2E9C-101B-9397-08002B2CF9AE}" pid="3" name="MediaServiceImageTags">
    <vt:lpwstr/>
  </property>
</Properties>
</file>