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9" r:id="rId5"/>
  </p:sldIdLst>
  <p:sldSz cx="9144000" cy="6858000" type="screen4x3"/>
  <p:notesSz cx="6797675" cy="992822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0" d="100"/>
          <a:sy n="90" d="100"/>
        </p:scale>
        <p:origin x="123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VBF Gemüseproduzenten-Vereinigung der Kantone Bern" userId="d562dee7-61f8-4e64-933f-a70d67e2e4ac" providerId="ADAL" clId="{C3D838A4-AE02-4CD3-BE2A-64280A027F73}"/>
    <pc:docChg chg="custSel modSld">
      <pc:chgData name="GVBF Gemüseproduzenten-Vereinigung der Kantone Bern" userId="d562dee7-61f8-4e64-933f-a70d67e2e4ac" providerId="ADAL" clId="{C3D838A4-AE02-4CD3-BE2A-64280A027F73}" dt="2026-01-05T12:07:23.733" v="43" actId="20577"/>
      <pc:docMkLst>
        <pc:docMk/>
      </pc:docMkLst>
      <pc:sldChg chg="modSp mod">
        <pc:chgData name="GVBF Gemüseproduzenten-Vereinigung der Kantone Bern" userId="d562dee7-61f8-4e64-933f-a70d67e2e4ac" providerId="ADAL" clId="{C3D838A4-AE02-4CD3-BE2A-64280A027F73}" dt="2026-01-05T12:07:23.733" v="43" actId="20577"/>
        <pc:sldMkLst>
          <pc:docMk/>
          <pc:sldMk cId="3554655280" sldId="259"/>
        </pc:sldMkLst>
        <pc:spChg chg="mod">
          <ac:chgData name="GVBF Gemüseproduzenten-Vereinigung der Kantone Bern" userId="d562dee7-61f8-4e64-933f-a70d67e2e4ac" providerId="ADAL" clId="{C3D838A4-AE02-4CD3-BE2A-64280A027F73}" dt="2025-12-30T08:53:53.928" v="21" actId="20577"/>
          <ac:spMkLst>
            <pc:docMk/>
            <pc:sldMk cId="3554655280" sldId="259"/>
            <ac:spMk id="6211" creationId="{00000000-0000-0000-0000-000000000000}"/>
          </ac:spMkLst>
        </pc:spChg>
        <pc:graphicFrameChg chg="modGraphic">
          <ac:chgData name="GVBF Gemüseproduzenten-Vereinigung der Kantone Bern" userId="d562dee7-61f8-4e64-933f-a70d67e2e4ac" providerId="ADAL" clId="{C3D838A4-AE02-4CD3-BE2A-64280A027F73}" dt="2026-01-05T12:07:23.733" v="43" actId="20577"/>
          <ac:graphicFrameMkLst>
            <pc:docMk/>
            <pc:sldMk cId="3554655280" sldId="259"/>
            <ac:graphicFrameMk id="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CFF9B-38F9-4673-B2E5-C661719826CF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59A2-5463-49C3-920F-858435D6E0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41977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391A004-CC75-4E44-B9C2-C5F24162AFAA}" type="slidenum">
              <a:rPr lang="de-CH" smtClean="0"/>
              <a:pPr eaLnBrk="1" hangingPunct="1"/>
              <a:t>1</a:t>
            </a:fld>
            <a:endParaRPr lang="de-CH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8176" y="4964907"/>
            <a:ext cx="5438775" cy="34041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CH"/>
              <a:t>MJ</a:t>
            </a:r>
          </a:p>
        </p:txBody>
      </p:sp>
    </p:spTree>
    <p:extLst>
      <p:ext uri="{BB962C8B-B14F-4D97-AF65-F5344CB8AC3E}">
        <p14:creationId xmlns:p14="http://schemas.microsoft.com/office/powerpoint/2010/main" val="1018266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95839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93239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00145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40787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28525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74606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83218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35499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59384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80105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0148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AD23-AB6A-4C3D-9E4C-E98124814402}" type="datetimeFigureOut">
              <a:rPr lang="de-CH" smtClean="0"/>
              <a:t>05.01.2026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B08EE-875B-4DBE-B875-6103B1A4730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59071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588738"/>
              </p:ext>
            </p:extLst>
          </p:nvPr>
        </p:nvGraphicFramePr>
        <p:xfrm>
          <a:off x="107504" y="1124744"/>
          <a:ext cx="8899073" cy="5188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9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5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0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188">
                <a:tc>
                  <a:txBody>
                    <a:bodyPr/>
                    <a:lstStyle/>
                    <a:p>
                      <a:r>
                        <a:rPr lang="de-DE" sz="1800" b="1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Funktion / </a:t>
                      </a:r>
                      <a:r>
                        <a:rPr lang="de-DE" sz="1800" b="0" i="1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Kommissionsleitung</a:t>
                      </a:r>
                      <a:endParaRPr lang="de-CH" sz="1800" b="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DE" sz="1800" b="1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Name / Vorname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1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Ort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b="1" dirty="0"/>
                        <a:t>Präsidentin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Riem Katja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Noflen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600" b="1" dirty="0"/>
                        <a:t>Vize-Präsident</a:t>
                      </a:r>
                      <a:r>
                        <a:rPr lang="de-CH" sz="1600" dirty="0"/>
                        <a:t> / </a:t>
                      </a:r>
                      <a:r>
                        <a:rPr lang="de-CH" sz="1600" i="1" dirty="0"/>
                        <a:t>Bildung, Soziales, Arbeit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/>
                        <a:t>Brandt </a:t>
                      </a:r>
                      <a:r>
                        <a:rPr lang="de-CH" sz="1800" dirty="0" err="1"/>
                        <a:t>Hansueli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Treiten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761250198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Vize-</a:t>
                      </a:r>
                      <a:r>
                        <a:rPr lang="de-CH" sz="16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Präsdient</a:t>
                      </a:r>
                      <a:r>
                        <a:rPr lang="de-CH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de-CH" sz="1600" i="1" dirty="0">
                          <a:effectLst/>
                        </a:rPr>
                        <a:t>/ </a:t>
                      </a:r>
                      <a:r>
                        <a:rPr lang="de-CH" sz="1600" dirty="0"/>
                        <a:t>LA VSGP </a:t>
                      </a:r>
                      <a:endParaRPr lang="de-CH" sz="1600" i="1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Moser Michael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Kerzers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600" i="1" dirty="0"/>
                        <a:t>Anbau &amp; Label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Rohrer Lukas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Belp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3377648199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i="1" dirty="0"/>
                        <a:t>Bio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/>
                        <a:t>Christen Bruno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 err="1"/>
                        <a:t>Gempenach</a:t>
                      </a:r>
                      <a:r>
                        <a:rPr lang="de-CH" sz="1800" dirty="0"/>
                        <a:t> 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2041707347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i="1" dirty="0"/>
                        <a:t>Bio Gemüse Schweiz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/>
                        <a:t>Gabathuler Simon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Kriechenwil</a:t>
                      </a:r>
                      <a:endParaRPr lang="de-CH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3341620524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dirty="0"/>
                        <a:t>Geschäftsführer GVBF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Herren Peter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Thörishaus</a:t>
                      </a:r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258283504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DE" sz="1600" i="0"/>
                        <a:t>Fachstelle Gemüsebau</a:t>
                      </a:r>
                      <a:r>
                        <a:rPr lang="de-CH" sz="1600" i="0" dirty="0"/>
                        <a:t> Kanton Freiburg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/>
                        <a:t>Lottaz Tiziana 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Posieux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4031205269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600" dirty="0"/>
                        <a:t>Leiter Fachstelle für Gemüsebau Kanton Bern /</a:t>
                      </a:r>
                      <a:r>
                        <a:rPr lang="de-CH" sz="1600" baseline="0" dirty="0"/>
                        <a:t> </a:t>
                      </a:r>
                      <a:r>
                        <a:rPr lang="de-CH" sz="1600" i="1" dirty="0"/>
                        <a:t>Sekretär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Wyss Stefan 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Ins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3272910797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i="1" dirty="0"/>
                        <a:t>Marketing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/>
                        <a:t>Rothermann Stefan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/>
                        <a:t>Kerzers</a:t>
                      </a:r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723110216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600" i="1" dirty="0"/>
                        <a:t>Markt / Marktkommission</a:t>
                      </a:r>
                      <a:r>
                        <a:rPr lang="de-CH" sz="1600" i="1" baseline="0" dirty="0"/>
                        <a:t> VSGH</a:t>
                      </a:r>
                      <a:endParaRPr lang="de-CH" sz="1600" i="1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800" dirty="0"/>
                        <a:t>Herren</a:t>
                      </a:r>
                      <a:r>
                        <a:rPr lang="de-CH" sz="1800" baseline="0" dirty="0"/>
                        <a:t> Martin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Gempenach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64329833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i="1" dirty="0"/>
                        <a:t>Medien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Wyssa</a:t>
                      </a:r>
                      <a:r>
                        <a:rPr lang="de-CH" sz="1800" baseline="0" dirty="0"/>
                        <a:t> Thomas</a:t>
                      </a:r>
                      <a:endParaRPr lang="de-CH" sz="18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Galmiz</a:t>
                      </a:r>
                      <a:r>
                        <a:rPr lang="de-CH" sz="1800" dirty="0"/>
                        <a:t> 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908">
                <a:tc>
                  <a:txBody>
                    <a:bodyPr/>
                    <a:lstStyle/>
                    <a:p>
                      <a:r>
                        <a:rPr lang="de-CH" sz="1600" i="1" dirty="0">
                          <a:effectLst/>
                        </a:rPr>
                        <a:t>Raumplanung, Energie,</a:t>
                      </a:r>
                      <a:r>
                        <a:rPr lang="de-CH" sz="1600" i="1" baseline="0" dirty="0">
                          <a:effectLst/>
                        </a:rPr>
                        <a:t> Infrastruktur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Bösiger</a:t>
                      </a:r>
                      <a:r>
                        <a:rPr lang="de-CH" sz="1800" dirty="0"/>
                        <a:t> Beat</a:t>
                      </a:r>
                    </a:p>
                  </a:txBody>
                  <a:tcPr marL="91432" marR="91432" marT="45738" marB="45738"/>
                </a:tc>
                <a:tc>
                  <a:txBody>
                    <a:bodyPr/>
                    <a:lstStyle/>
                    <a:p>
                      <a:r>
                        <a:rPr lang="de-CH" sz="1800" dirty="0" err="1"/>
                        <a:t>Niederbipp</a:t>
                      </a:r>
                      <a:r>
                        <a:rPr lang="de-CH" sz="1800" dirty="0"/>
                        <a:t> </a:t>
                      </a:r>
                      <a:endParaRPr lang="de-CH" sz="1600" dirty="0"/>
                    </a:p>
                  </a:txBody>
                  <a:tcPr marL="91432" marR="91432" marT="45738" marB="4573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532813" y="6381750"/>
            <a:ext cx="374650" cy="360363"/>
          </a:xfrm>
        </p:spPr>
        <p:txBody>
          <a:bodyPr/>
          <a:lstStyle/>
          <a:p>
            <a:pPr>
              <a:defRPr/>
            </a:pPr>
            <a:fld id="{11F0AD7C-8B99-4016-964C-9DB87B423E59}" type="slidenum">
              <a:rPr lang="de-CH" sz="1050" smtClean="0"/>
              <a:pPr>
                <a:defRPr/>
              </a:pPr>
              <a:t>1</a:t>
            </a:fld>
            <a:endParaRPr lang="de-CH" sz="1050" dirty="0"/>
          </a:p>
        </p:txBody>
      </p:sp>
      <p:sp>
        <p:nvSpPr>
          <p:cNvPr id="6210" name="Rectangle 9"/>
          <p:cNvSpPr>
            <a:spLocks noChangeArrowheads="1"/>
          </p:cNvSpPr>
          <p:nvPr/>
        </p:nvSpPr>
        <p:spPr bwMode="auto">
          <a:xfrm>
            <a:off x="179388" y="260350"/>
            <a:ext cx="417512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de-DE" sz="2800" b="1" dirty="0">
                <a:solidFill>
                  <a:schemeClr val="tx2"/>
                </a:solidFill>
              </a:rPr>
              <a:t>Organigramm GVBF</a:t>
            </a:r>
          </a:p>
          <a:p>
            <a:r>
              <a:rPr lang="de-DE" sz="28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6211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611188" y="6453188"/>
            <a:ext cx="7778750" cy="279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sz="1000" dirty="0"/>
              <a:t>GVBF                   </a:t>
            </a:r>
            <a:r>
              <a:rPr lang="de-CH" sz="900" dirty="0"/>
              <a:t>Gemüseproduzenten-Vereinigung</a:t>
            </a:r>
            <a:r>
              <a:rPr lang="de-CH" sz="1000" dirty="0"/>
              <a:t> der Kantone BE + FR, Herrenhalde 80, 3232 Ins                   30. Dezember 2025 / CH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4650756-02C2-4C9F-B03F-F2CBABFBB5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667" y="237030"/>
            <a:ext cx="2838796" cy="77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655280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76131c0-9113-4176-b799-9a73989d8589">
      <Terms xmlns="http://schemas.microsoft.com/office/infopath/2007/PartnerControls"/>
    </lcf76f155ced4ddcb4097134ff3c332f>
    <TaxCatchAll xmlns="a761fe8f-6b68-4ef5-9f5b-8dbc24b0a4e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C836565AA55C048982C5A47B3B78F83" ma:contentTypeVersion="16" ma:contentTypeDescription="Ein neues Dokument erstellen." ma:contentTypeScope="" ma:versionID="31484aaa2e25456f55bcc00af0d66bc8">
  <xsd:schema xmlns:xsd="http://www.w3.org/2001/XMLSchema" xmlns:xs="http://www.w3.org/2001/XMLSchema" xmlns:p="http://schemas.microsoft.com/office/2006/metadata/properties" xmlns:ns2="a761fe8f-6b68-4ef5-9f5b-8dbc24b0a4e1" xmlns:ns3="e76131c0-9113-4176-b799-9a73989d8589" targetNamespace="http://schemas.microsoft.com/office/2006/metadata/properties" ma:root="true" ma:fieldsID="92a7f21a0699fa5f42f52149ea6267ee" ns2:_="" ns3:_="">
    <xsd:import namespace="a761fe8f-6b68-4ef5-9f5b-8dbc24b0a4e1"/>
    <xsd:import namespace="e76131c0-9113-4176-b799-9a73989d858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61fe8f-6b68-4ef5-9f5b-8dbc24b0a4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db44e1e-a4b8-4b22-8c5e-60a1c68c9caf}" ma:internalName="TaxCatchAll" ma:showField="CatchAllData" ma:web="a761fe8f-6b68-4ef5-9f5b-8dbc24b0a4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6131c0-9113-4176-b799-9a73989d85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9b88dab3-dcd3-455c-9c47-e7d9914210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4ADF82-887D-4253-9899-7AFED6CA25B8}">
  <ds:schemaRefs>
    <ds:schemaRef ds:uri="http://schemas.microsoft.com/office/2006/metadata/properties"/>
    <ds:schemaRef ds:uri="http://schemas.microsoft.com/office/infopath/2007/PartnerControls"/>
    <ds:schemaRef ds:uri="e76131c0-9113-4176-b799-9a73989d8589"/>
    <ds:schemaRef ds:uri="a761fe8f-6b68-4ef5-9f5b-8dbc24b0a4e1"/>
  </ds:schemaRefs>
</ds:datastoreItem>
</file>

<file path=customXml/itemProps2.xml><?xml version="1.0" encoding="utf-8"?>
<ds:datastoreItem xmlns:ds="http://schemas.openxmlformats.org/officeDocument/2006/customXml" ds:itemID="{81ADFE3C-7BEA-4EC0-A5C1-D943BD3DFD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61fe8f-6b68-4ef5-9f5b-8dbc24b0a4e1"/>
    <ds:schemaRef ds:uri="e76131c0-9113-4176-b799-9a73989d85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B495F6-B73F-441A-943F-1B317E4F69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</Words>
  <Application>Microsoft Office PowerPoint</Application>
  <PresentationFormat>Bildschirmpräsentation (4:3)</PresentationFormat>
  <Paragraphs>48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GVBF</dc:creator>
  <cp:lastModifiedBy>GVBF Gemüseproduzenten-Vereinigung der Kantone Bern</cp:lastModifiedBy>
  <cp:revision>16</cp:revision>
  <cp:lastPrinted>2015-01-22T15:40:32Z</cp:lastPrinted>
  <dcterms:created xsi:type="dcterms:W3CDTF">2013-06-11T09:34:25Z</dcterms:created>
  <dcterms:modified xsi:type="dcterms:W3CDTF">2026-01-05T12:07:26Z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0x010100FC836565AA55C048982C5A47B3B78F83</vt:lpwstr>
  </property>
  <property fmtid="{D5CDD505-2E9C-101B-9397-08002B2CF9AE}" pid="3" name="MediaServiceImageTags">
    <vt:lpwstr/>
  </property>
</Properties>
</file>